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media1.gif" ContentType="video/unknown"/>
  <Override PartName="/ppt/media/image4.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13004800" cy="9753600"/>
  <p:notesSz cx="6858000" cy="9144000"/>
  <p:defaultTextStyle>
    <a:lvl1pPr algn="ctr" defTabSz="584200">
      <a:defRPr sz="3600">
        <a:latin typeface="+mn-lt"/>
        <a:ea typeface="+mn-ea"/>
        <a:cs typeface="+mn-cs"/>
        <a:sym typeface="Helvetica Light"/>
      </a:defRPr>
    </a:lvl1pPr>
    <a:lvl2pPr indent="228600" algn="ctr" defTabSz="584200">
      <a:defRPr sz="3600">
        <a:latin typeface="+mn-lt"/>
        <a:ea typeface="+mn-ea"/>
        <a:cs typeface="+mn-cs"/>
        <a:sym typeface="Helvetica Light"/>
      </a:defRPr>
    </a:lvl2pPr>
    <a:lvl3pPr indent="457200" algn="ctr" defTabSz="584200">
      <a:defRPr sz="3600">
        <a:latin typeface="+mn-lt"/>
        <a:ea typeface="+mn-ea"/>
        <a:cs typeface="+mn-cs"/>
        <a:sym typeface="Helvetica Light"/>
      </a:defRPr>
    </a:lvl3pPr>
    <a:lvl4pPr indent="685800" algn="ctr" defTabSz="584200">
      <a:defRPr sz="3600">
        <a:latin typeface="+mn-lt"/>
        <a:ea typeface="+mn-ea"/>
        <a:cs typeface="+mn-cs"/>
        <a:sym typeface="Helvetica Light"/>
      </a:defRPr>
    </a:lvl4pPr>
    <a:lvl5pPr indent="914400" algn="ctr" defTabSz="584200">
      <a:defRPr sz="3600">
        <a:latin typeface="+mn-lt"/>
        <a:ea typeface="+mn-ea"/>
        <a:cs typeface="+mn-cs"/>
        <a:sym typeface="Helvetica Light"/>
      </a:defRPr>
    </a:lvl5pPr>
    <a:lvl6pPr indent="1143000" algn="ctr" defTabSz="584200">
      <a:defRPr sz="3600">
        <a:latin typeface="+mn-lt"/>
        <a:ea typeface="+mn-ea"/>
        <a:cs typeface="+mn-cs"/>
        <a:sym typeface="Helvetica Light"/>
      </a:defRPr>
    </a:lvl6pPr>
    <a:lvl7pPr indent="1371600" algn="ctr" defTabSz="584200">
      <a:defRPr sz="3600">
        <a:latin typeface="+mn-lt"/>
        <a:ea typeface="+mn-ea"/>
        <a:cs typeface="+mn-cs"/>
        <a:sym typeface="Helvetica Light"/>
      </a:defRPr>
    </a:lvl7pPr>
    <a:lvl8pPr indent="1600200" algn="ctr" defTabSz="584200">
      <a:defRPr sz="3600">
        <a:latin typeface="+mn-lt"/>
        <a:ea typeface="+mn-ea"/>
        <a:cs typeface="+mn-cs"/>
        <a:sym typeface="Helvetica Light"/>
      </a:defRPr>
    </a:lvl8pPr>
    <a:lvl9pPr indent="1828800" algn="ctr" defTabSz="584200">
      <a:defRPr sz="3600">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gif>
</file>

<file path=ppt/media/image1.jpeg>
</file>

<file path=ppt/media/image1.png>
</file>

<file path=ppt/media/image1.tif>
</file>

<file path=ppt/media/image10.png>
</file>

<file path=ppt/media/image2.gif>
</file>

<file path=ppt/media/image2.jpeg>
</file>

<file path=ppt/media/image2.png>
</file>

<file path=ppt/media/image2.tif>
</file>

<file path=ppt/media/image3.jpeg>
</file>

<file path=ppt/media/image3.png>
</file>

<file path=ppt/media/image3.tif>
</file>

<file path=ppt/media/image4.jpeg>
</file>

<file path=ppt/media/image4.png>
</file>

<file path=ppt/media/image4.tif>
</file>

<file path=ppt/media/image5.png>
</file>

<file path=ppt/media/image6.png>
</file>

<file path=ppt/media/image7.png>
</file>

<file path=ppt/media/image8.png>
</file>

<file path=ppt/media/image9.png>
</file>

<file path=ppt/media/media1.gif>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Shape 29"/>
          <p:cNvSpPr/>
          <p:nvPr>
            <p:ph type="sldImg"/>
          </p:nvPr>
        </p:nvSpPr>
        <p:spPr>
          <a:xfrm>
            <a:off x="1143000" y="685800"/>
            <a:ext cx="4572000" cy="3429000"/>
          </a:xfrm>
          <a:prstGeom prst="rect">
            <a:avLst/>
          </a:prstGeom>
        </p:spPr>
        <p:txBody>
          <a:bodyPr/>
          <a:lstStyle/>
          <a:p>
            <a:pPr lvl="0"/>
          </a:p>
        </p:txBody>
      </p:sp>
      <p:sp>
        <p:nvSpPr>
          <p:cNvPr id="30" name="Shape 30"/>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5" name="Shape 5"/>
          <p:cNvSpPr/>
          <p:nvPr>
            <p:ph type="title"/>
          </p:nvPr>
        </p:nvSpPr>
        <p:spPr>
          <a:xfrm>
            <a:off x="1270000" y="1638300"/>
            <a:ext cx="10464800" cy="3302000"/>
          </a:xfrm>
          <a:prstGeom prst="rect">
            <a:avLst/>
          </a:prstGeom>
        </p:spPr>
        <p:txBody>
          <a:bodyPr anchor="b"/>
          <a:lstStyle/>
          <a:p>
            <a:pPr lvl="0">
              <a:defRPr sz="1800"/>
            </a:pPr>
            <a:r>
              <a:rPr sz="8000"/>
              <a:t>Title Text</a:t>
            </a:r>
          </a:p>
        </p:txBody>
      </p:sp>
      <p:sp>
        <p:nvSpPr>
          <p:cNvPr id="6" name="Shape 6"/>
          <p:cNvSpPr/>
          <p:nvPr>
            <p:ph type="body"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1270000" y="6718300"/>
            <a:ext cx="10464800" cy="1422400"/>
          </a:xfrm>
          <a:prstGeom prst="rect">
            <a:avLst/>
          </a:prstGeom>
        </p:spPr>
        <p:txBody>
          <a:bodyPr anchor="b"/>
          <a:lstStyle/>
          <a:p>
            <a:pPr lvl="0">
              <a:defRPr sz="1800"/>
            </a:pPr>
            <a:r>
              <a:rPr sz="8000"/>
              <a:t>Title Text</a:t>
            </a:r>
          </a:p>
        </p:txBody>
      </p:sp>
      <p:sp>
        <p:nvSpPr>
          <p:cNvPr id="9" name="Shape 9"/>
          <p:cNvSpPr/>
          <p:nvPr>
            <p:ph type="body"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270000" y="3225800"/>
            <a:ext cx="10464800" cy="3302000"/>
          </a:xfrm>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952500" y="635000"/>
            <a:ext cx="5334000" cy="3987800"/>
          </a:xfrm>
          <a:prstGeom prst="rect">
            <a:avLst/>
          </a:prstGeom>
        </p:spPr>
        <p:txBody>
          <a:bodyPr anchor="b"/>
          <a:lstStyle>
            <a:lvl1pPr>
              <a:defRPr sz="6000"/>
            </a:lvl1pPr>
          </a:lstStyle>
          <a:p>
            <a:pPr lvl="0">
              <a:defRPr sz="1800"/>
            </a:pPr>
            <a:r>
              <a:rPr sz="6000"/>
              <a:t>Title Text</a:t>
            </a:r>
          </a:p>
        </p:txBody>
      </p:sp>
      <p:sp>
        <p:nvSpPr>
          <p:cNvPr id="14" name="Shape 14"/>
          <p:cNvSpPr/>
          <p:nvPr>
            <p:ph type="body"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pPr>
            <a:r>
              <a:rPr sz="8000"/>
              <a:t>Title Text</a:t>
            </a:r>
          </a:p>
        </p:txBody>
      </p:sp>
      <p:sp>
        <p:nvSpPr>
          <p:cNvPr id="19" name="Shape 19"/>
          <p:cNvSpPr/>
          <p:nvPr>
            <p:ph type="body" idx="1"/>
          </p:nvPr>
        </p:nvSpPr>
        <p:spPr>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pPr>
            <a:r>
              <a:rPr sz="8000"/>
              <a:t>Title Text</a:t>
            </a:r>
          </a:p>
        </p:txBody>
      </p:sp>
      <p:sp>
        <p:nvSpPr>
          <p:cNvPr id="22" name="Shape 22"/>
          <p:cNvSpPr/>
          <p:nvPr>
            <p:ph type="body"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952500" y="1270000"/>
            <a:ext cx="11099800" cy="7213600"/>
          </a:xfrm>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8000"/>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med" advClick="1"/>
  <p:txStyles>
    <p:titleStyle>
      <a:lvl1pPr algn="ctr" defTabSz="584200">
        <a:defRPr sz="8000">
          <a:latin typeface="+mn-lt"/>
          <a:ea typeface="+mn-ea"/>
          <a:cs typeface="+mn-cs"/>
          <a:sym typeface="Helvetica Light"/>
        </a:defRPr>
      </a:lvl1pPr>
      <a:lvl2pPr indent="228600" algn="ctr" defTabSz="584200">
        <a:defRPr sz="8000">
          <a:latin typeface="+mn-lt"/>
          <a:ea typeface="+mn-ea"/>
          <a:cs typeface="+mn-cs"/>
          <a:sym typeface="Helvetica Light"/>
        </a:defRPr>
      </a:lvl2pPr>
      <a:lvl3pPr indent="457200" algn="ctr" defTabSz="584200">
        <a:defRPr sz="8000">
          <a:latin typeface="+mn-lt"/>
          <a:ea typeface="+mn-ea"/>
          <a:cs typeface="+mn-cs"/>
          <a:sym typeface="Helvetica Light"/>
        </a:defRPr>
      </a:lvl3pPr>
      <a:lvl4pPr indent="685800" algn="ctr" defTabSz="584200">
        <a:defRPr sz="8000">
          <a:latin typeface="+mn-lt"/>
          <a:ea typeface="+mn-ea"/>
          <a:cs typeface="+mn-cs"/>
          <a:sym typeface="Helvetica Light"/>
        </a:defRPr>
      </a:lvl4pPr>
      <a:lvl5pPr indent="914400" algn="ctr" defTabSz="584200">
        <a:defRPr sz="8000">
          <a:latin typeface="+mn-lt"/>
          <a:ea typeface="+mn-ea"/>
          <a:cs typeface="+mn-cs"/>
          <a:sym typeface="Helvetica Light"/>
        </a:defRPr>
      </a:lvl5pPr>
      <a:lvl6pPr indent="1143000" algn="ctr" defTabSz="584200">
        <a:defRPr sz="8000">
          <a:latin typeface="+mn-lt"/>
          <a:ea typeface="+mn-ea"/>
          <a:cs typeface="+mn-cs"/>
          <a:sym typeface="Helvetica Light"/>
        </a:defRPr>
      </a:lvl6pPr>
      <a:lvl7pPr indent="1371600" algn="ctr" defTabSz="584200">
        <a:defRPr sz="8000">
          <a:latin typeface="+mn-lt"/>
          <a:ea typeface="+mn-ea"/>
          <a:cs typeface="+mn-cs"/>
          <a:sym typeface="Helvetica Light"/>
        </a:defRPr>
      </a:lvl7pPr>
      <a:lvl8pPr indent="1600200" algn="ctr" defTabSz="584200">
        <a:defRPr sz="8000">
          <a:latin typeface="+mn-lt"/>
          <a:ea typeface="+mn-ea"/>
          <a:cs typeface="+mn-cs"/>
          <a:sym typeface="Helvetica Light"/>
        </a:defRPr>
      </a:lvl8pPr>
      <a:lvl9pPr indent="1828800" algn="ctr" defTabSz="584200">
        <a:defRPr sz="8000">
          <a:latin typeface="+mn-lt"/>
          <a:ea typeface="+mn-ea"/>
          <a:cs typeface="+mn-cs"/>
          <a:sym typeface="Helvetica Light"/>
        </a:defRPr>
      </a:lvl9pPr>
    </p:titleStyle>
    <p:bodyStyle>
      <a:lvl1pPr marL="444500" indent="-444500" defTabSz="584200">
        <a:spcBef>
          <a:spcPts val="4200"/>
        </a:spcBef>
        <a:buSzPct val="75000"/>
        <a:buChar char="•"/>
        <a:defRPr sz="3600">
          <a:latin typeface="+mn-lt"/>
          <a:ea typeface="+mn-ea"/>
          <a:cs typeface="+mn-cs"/>
          <a:sym typeface="Helvetica Light"/>
        </a:defRPr>
      </a:lvl1pPr>
      <a:lvl2pPr marL="889000" indent="-444500" defTabSz="584200">
        <a:spcBef>
          <a:spcPts val="4200"/>
        </a:spcBef>
        <a:buSzPct val="75000"/>
        <a:buChar char="•"/>
        <a:defRPr sz="3600">
          <a:latin typeface="+mn-lt"/>
          <a:ea typeface="+mn-ea"/>
          <a:cs typeface="+mn-cs"/>
          <a:sym typeface="Helvetica Light"/>
        </a:defRPr>
      </a:lvl2pPr>
      <a:lvl3pPr marL="1333500" indent="-444500" defTabSz="584200">
        <a:spcBef>
          <a:spcPts val="4200"/>
        </a:spcBef>
        <a:buSzPct val="75000"/>
        <a:buChar char="•"/>
        <a:defRPr sz="3600">
          <a:latin typeface="+mn-lt"/>
          <a:ea typeface="+mn-ea"/>
          <a:cs typeface="+mn-cs"/>
          <a:sym typeface="Helvetica Light"/>
        </a:defRPr>
      </a:lvl3pPr>
      <a:lvl4pPr marL="1778000" indent="-444500" defTabSz="584200">
        <a:spcBef>
          <a:spcPts val="4200"/>
        </a:spcBef>
        <a:buSzPct val="75000"/>
        <a:buChar char="•"/>
        <a:defRPr sz="3600">
          <a:latin typeface="+mn-lt"/>
          <a:ea typeface="+mn-ea"/>
          <a:cs typeface="+mn-cs"/>
          <a:sym typeface="Helvetica Light"/>
        </a:defRPr>
      </a:lvl4pPr>
      <a:lvl5pPr marL="2222500" indent="-444500" defTabSz="584200">
        <a:spcBef>
          <a:spcPts val="4200"/>
        </a:spcBef>
        <a:buSzPct val="75000"/>
        <a:buChar char="•"/>
        <a:defRPr sz="3600">
          <a:latin typeface="+mn-lt"/>
          <a:ea typeface="+mn-ea"/>
          <a:cs typeface="+mn-cs"/>
          <a:sym typeface="Helvetica Light"/>
        </a:defRPr>
      </a:lvl5pPr>
      <a:lvl6pPr marL="2667000" indent="-444500" defTabSz="584200">
        <a:spcBef>
          <a:spcPts val="4200"/>
        </a:spcBef>
        <a:buSzPct val="75000"/>
        <a:buChar char="•"/>
        <a:defRPr sz="3600">
          <a:latin typeface="+mn-lt"/>
          <a:ea typeface="+mn-ea"/>
          <a:cs typeface="+mn-cs"/>
          <a:sym typeface="Helvetica Light"/>
        </a:defRPr>
      </a:lvl6pPr>
      <a:lvl7pPr marL="3111500" indent="-444500" defTabSz="584200">
        <a:spcBef>
          <a:spcPts val="4200"/>
        </a:spcBef>
        <a:buSzPct val="75000"/>
        <a:buChar char="•"/>
        <a:defRPr sz="3600">
          <a:latin typeface="+mn-lt"/>
          <a:ea typeface="+mn-ea"/>
          <a:cs typeface="+mn-cs"/>
          <a:sym typeface="Helvetica Light"/>
        </a:defRPr>
      </a:lvl7pPr>
      <a:lvl8pPr marL="3556000" indent="-444500" defTabSz="584200">
        <a:spcBef>
          <a:spcPts val="4200"/>
        </a:spcBef>
        <a:buSzPct val="75000"/>
        <a:buChar char="•"/>
        <a:defRPr sz="3600">
          <a:latin typeface="+mn-lt"/>
          <a:ea typeface="+mn-ea"/>
          <a:cs typeface="+mn-cs"/>
          <a:sym typeface="Helvetica Light"/>
        </a:defRPr>
      </a:lvl8pPr>
      <a:lvl9pPr marL="4000500" indent="-444500" defTabSz="584200">
        <a:spcBef>
          <a:spcPts val="4200"/>
        </a:spcBef>
        <a:buSzPct val="75000"/>
        <a:buChar char="•"/>
        <a:defRPr sz="3600">
          <a:latin typeface="+mn-lt"/>
          <a:ea typeface="+mn-ea"/>
          <a:cs typeface="+mn-cs"/>
          <a:sym typeface="Helvetica Light"/>
        </a:defRPr>
      </a:lvl9pPr>
    </p:bodyStyle>
    <p:otherStyle>
      <a:lvl1pPr algn="ctr" defTabSz="584200">
        <a:defRPr>
          <a:solidFill>
            <a:schemeClr val="tx1"/>
          </a:solidFill>
          <a:latin typeface="+mn-lt"/>
          <a:ea typeface="+mn-ea"/>
          <a:cs typeface="+mn-cs"/>
          <a:sym typeface="Helvetica Light"/>
        </a:defRPr>
      </a:lvl1pPr>
      <a:lvl2pPr indent="228600" algn="ctr" defTabSz="584200">
        <a:defRPr>
          <a:solidFill>
            <a:schemeClr val="tx1"/>
          </a:solidFill>
          <a:latin typeface="+mn-lt"/>
          <a:ea typeface="+mn-ea"/>
          <a:cs typeface="+mn-cs"/>
          <a:sym typeface="Helvetica Light"/>
        </a:defRPr>
      </a:lvl2pPr>
      <a:lvl3pPr indent="457200" algn="ctr" defTabSz="584200">
        <a:defRPr>
          <a:solidFill>
            <a:schemeClr val="tx1"/>
          </a:solidFill>
          <a:latin typeface="+mn-lt"/>
          <a:ea typeface="+mn-ea"/>
          <a:cs typeface="+mn-cs"/>
          <a:sym typeface="Helvetica Light"/>
        </a:defRPr>
      </a:lvl3pPr>
      <a:lvl4pPr indent="685800" algn="ctr" defTabSz="584200">
        <a:defRPr>
          <a:solidFill>
            <a:schemeClr val="tx1"/>
          </a:solidFill>
          <a:latin typeface="+mn-lt"/>
          <a:ea typeface="+mn-ea"/>
          <a:cs typeface="+mn-cs"/>
          <a:sym typeface="Helvetica Light"/>
        </a:defRPr>
      </a:lvl4pPr>
      <a:lvl5pPr indent="914400" algn="ctr" defTabSz="584200">
        <a:defRPr>
          <a:solidFill>
            <a:schemeClr val="tx1"/>
          </a:solidFill>
          <a:latin typeface="+mn-lt"/>
          <a:ea typeface="+mn-ea"/>
          <a:cs typeface="+mn-cs"/>
          <a:sym typeface="Helvetica Light"/>
        </a:defRPr>
      </a:lvl5pPr>
      <a:lvl6pPr indent="1143000" algn="ctr" defTabSz="584200">
        <a:defRPr>
          <a:solidFill>
            <a:schemeClr val="tx1"/>
          </a:solidFill>
          <a:latin typeface="+mn-lt"/>
          <a:ea typeface="+mn-ea"/>
          <a:cs typeface="+mn-cs"/>
          <a:sym typeface="Helvetica Light"/>
        </a:defRPr>
      </a:lvl6pPr>
      <a:lvl7pPr indent="1371600" algn="ctr" defTabSz="584200">
        <a:defRPr>
          <a:solidFill>
            <a:schemeClr val="tx1"/>
          </a:solidFill>
          <a:latin typeface="+mn-lt"/>
          <a:ea typeface="+mn-ea"/>
          <a:cs typeface="+mn-cs"/>
          <a:sym typeface="Helvetica Light"/>
        </a:defRPr>
      </a:lvl7pPr>
      <a:lvl8pPr indent="1600200" algn="ctr" defTabSz="584200">
        <a:defRPr>
          <a:solidFill>
            <a:schemeClr val="tx1"/>
          </a:solidFill>
          <a:latin typeface="+mn-lt"/>
          <a:ea typeface="+mn-ea"/>
          <a:cs typeface="+mn-cs"/>
          <a:sym typeface="Helvetica Light"/>
        </a:defRPr>
      </a:lvl8pPr>
      <a:lvl9pPr indent="1828800"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video" Target="../media/media1.gif"/><Relationship Id="rId3" Type="http://schemas.microsoft.com/office/2007/relationships/media" Target="../media/media1.gif"/><Relationship Id="rId4" Type="http://schemas.openxmlformats.org/officeDocument/2006/relationships/image" Target="../media/image6.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e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gif"/></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 Id="rId3" Type="http://schemas.openxmlformats.org/officeDocument/2006/relationships/image" Target="../media/image8.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gif"/></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tif"/></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hyperlink" Target="http://www.simplypsychology.org/research-methods.html" TargetMode="Externa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paa2013.princeton.edu/papers/130624" TargetMode="External"/><Relationship Id="rId3" Type="http://schemas.openxmlformats.org/officeDocument/2006/relationships/hyperlink" Target="http://www.counterextremism.com/press/counter-extremism-project-calls-twitter-confront-all-abuse#sthash.bjDAXHzU.dpuf" TargetMode="External"/><Relationship Id="rId4" Type="http://schemas.openxmlformats.org/officeDocument/2006/relationships/image" Target="../media/image2.tif"/></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3.tif"/><Relationship Id="rId3" Type="http://schemas.openxmlformats.org/officeDocument/2006/relationships/image" Target="../media/image3.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 name="Shape 32"/>
          <p:cNvSpPr/>
          <p:nvPr>
            <p:ph type="title"/>
          </p:nvPr>
        </p:nvSpPr>
        <p:spPr>
          <a:xfrm>
            <a:off x="1270000" y="4594145"/>
            <a:ext cx="10464800" cy="3302001"/>
          </a:xfrm>
          <a:prstGeom prst="rect">
            <a:avLst/>
          </a:prstGeom>
        </p:spPr>
        <p:txBody>
          <a:bodyPr/>
          <a:lstStyle/>
          <a:p>
            <a:pPr lvl="0">
              <a:defRPr sz="1800"/>
            </a:pPr>
            <a:r>
              <a:rPr sz="8000"/>
              <a:t>Twitter &amp; Feminism</a:t>
            </a:r>
          </a:p>
        </p:txBody>
      </p:sp>
      <p:sp>
        <p:nvSpPr>
          <p:cNvPr id="33" name="Shape 33"/>
          <p:cNvSpPr/>
          <p:nvPr>
            <p:ph type="body" idx="1"/>
          </p:nvPr>
        </p:nvSpPr>
        <p:spPr>
          <a:xfrm>
            <a:off x="1270000" y="8136980"/>
            <a:ext cx="10464800" cy="1130301"/>
          </a:xfrm>
          <a:prstGeom prst="rect">
            <a:avLst/>
          </a:prstGeom>
        </p:spPr>
        <p:txBody>
          <a:bodyPr/>
          <a:lstStyle/>
          <a:p>
            <a:pPr lvl="0">
              <a:defRPr sz="1800"/>
            </a:pPr>
            <a:r>
              <a:rPr sz="3200"/>
              <a:t>Pilot Study </a:t>
            </a:r>
          </a:p>
        </p:txBody>
      </p:sp>
      <p:pic>
        <p:nvPicPr>
          <p:cNvPr id="34" name="Aziz.jpg"/>
          <p:cNvPicPr/>
          <p:nvPr/>
        </p:nvPicPr>
        <p:blipFill>
          <a:blip r:embed="rId2">
            <a:extLst/>
          </a:blip>
          <a:stretch>
            <a:fillRect/>
          </a:stretch>
        </p:blipFill>
        <p:spPr>
          <a:xfrm>
            <a:off x="3834235" y="621135"/>
            <a:ext cx="5976474" cy="5976474"/>
          </a:xfrm>
          <a:prstGeom prst="rect">
            <a:avLst/>
          </a:prstGeom>
          <a:ln w="12700">
            <a:miter lim="400000"/>
          </a:ln>
        </p:spPr>
      </p:pic>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5" name="Shape 65"/>
          <p:cNvSpPr/>
          <p:nvPr>
            <p:ph type="body" idx="1"/>
          </p:nvPr>
        </p:nvSpPr>
        <p:spPr>
          <a:prstGeom prst="rect">
            <a:avLst/>
          </a:prstGeom>
        </p:spPr>
        <p:txBody>
          <a:bodyPr/>
          <a:lstStyle/>
          <a:p>
            <a:pPr lvl="0">
              <a:defRPr sz="1800"/>
            </a:pPr>
            <a:r>
              <a:rPr sz="3200"/>
              <a:t>Word Cloud of Positive Tweets</a:t>
            </a:r>
          </a:p>
        </p:txBody>
      </p:sp>
      <p:pic>
        <p:nvPicPr>
          <p:cNvPr id="66" name="WordItOut-word-cloud-690663.png"/>
          <p:cNvPicPr/>
          <p:nvPr/>
        </p:nvPicPr>
        <p:blipFill>
          <a:blip r:embed="rId2">
            <a:extLst/>
          </a:blip>
          <a:stretch>
            <a:fillRect/>
          </a:stretch>
        </p:blipFill>
        <p:spPr>
          <a:xfrm>
            <a:off x="291801" y="402747"/>
            <a:ext cx="12421198" cy="6950535"/>
          </a:xfrm>
          <a:prstGeom prst="rect">
            <a:avLst/>
          </a:prstGeom>
          <a:ln w="12700">
            <a:miter lim="400000"/>
          </a:ln>
        </p:spPr>
      </p:pic>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8" name="Shape 68"/>
          <p:cNvSpPr/>
          <p:nvPr>
            <p:ph type="body" idx="1"/>
          </p:nvPr>
        </p:nvSpPr>
        <p:spPr>
          <a:prstGeom prst="rect">
            <a:avLst/>
          </a:prstGeom>
        </p:spPr>
        <p:txBody>
          <a:bodyPr/>
          <a:lstStyle/>
          <a:p>
            <a:pPr lvl="0">
              <a:defRPr sz="1800"/>
            </a:pPr>
            <a:r>
              <a:rPr sz="3200"/>
              <a:t>Word Cloud of Negative Tweets</a:t>
            </a:r>
          </a:p>
        </p:txBody>
      </p:sp>
      <p:pic>
        <p:nvPicPr>
          <p:cNvPr id="69" name="WordItOut-word-cloud-690657.png"/>
          <p:cNvPicPr/>
          <p:nvPr/>
        </p:nvPicPr>
        <p:blipFill>
          <a:blip r:embed="rId2">
            <a:extLst/>
          </a:blip>
          <a:stretch>
            <a:fillRect/>
          </a:stretch>
        </p:blipFill>
        <p:spPr>
          <a:xfrm>
            <a:off x="607817" y="577309"/>
            <a:ext cx="12110815" cy="7013392"/>
          </a:xfrm>
          <a:prstGeom prst="rect">
            <a:avLst/>
          </a:prstGeom>
          <a:ln w="12700">
            <a:miter lim="400000"/>
          </a:ln>
        </p:spPr>
      </p:pic>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 name="Shape 71"/>
          <p:cNvSpPr/>
          <p:nvPr>
            <p:ph type="body" idx="1"/>
          </p:nvPr>
        </p:nvSpPr>
        <p:spPr>
          <a:prstGeom prst="rect">
            <a:avLst/>
          </a:prstGeom>
        </p:spPr>
        <p:txBody>
          <a:bodyPr/>
          <a:lstStyle/>
          <a:p>
            <a:pPr lvl="0" marL="360045" indent="-360045" defTabSz="473201">
              <a:spcBef>
                <a:spcPts val="3400"/>
              </a:spcBef>
              <a:defRPr sz="1800"/>
            </a:pPr>
            <a:r>
              <a:rPr sz="2916"/>
              <a:t>Semi-Supervised Learning : Trained on codified subsample and used Multinomial Naive Bayes, Logistic Regression, Linear SVC and  Bernoulli Naive Bayes in the sklearn library on the data. </a:t>
            </a:r>
            <a:endParaRPr sz="2916"/>
          </a:p>
          <a:p>
            <a:pPr lvl="0" marL="360045" indent="-360045" defTabSz="473201">
              <a:spcBef>
                <a:spcPts val="3400"/>
              </a:spcBef>
              <a:defRPr sz="1800"/>
            </a:pPr>
            <a:r>
              <a:rPr sz="2916"/>
              <a:t>Un-Supervised Learning: </a:t>
            </a:r>
            <a:endParaRPr sz="2916"/>
          </a:p>
          <a:p>
            <a:pPr lvl="1" marL="720090" indent="-360045" defTabSz="473201">
              <a:spcBef>
                <a:spcPts val="3400"/>
              </a:spcBef>
              <a:defRPr sz="1800"/>
            </a:pPr>
            <a:r>
              <a:rPr sz="2916"/>
              <a:t>Used gensim library to find most common tweets and construct a LDA model yielding 50 topics/clusterings within the data. </a:t>
            </a:r>
            <a:endParaRPr sz="2916"/>
          </a:p>
          <a:p>
            <a:pPr lvl="1" marL="720090" indent="-360045" defTabSz="473201">
              <a:spcBef>
                <a:spcPts val="3400"/>
              </a:spcBef>
              <a:defRPr sz="1800"/>
            </a:pPr>
            <a:r>
              <a:rPr sz="2916"/>
              <a:t>Used sklearn MiniBatchKMeans to cluster data into 10 main groups. </a:t>
            </a:r>
            <a:endParaRPr sz="2916"/>
          </a:p>
          <a:p>
            <a:pPr lvl="1" marL="720090" indent="-360045" defTabSz="473201">
              <a:spcBef>
                <a:spcPts val="3400"/>
              </a:spcBef>
              <a:defRPr sz="1800"/>
            </a:pPr>
            <a:r>
              <a:rPr sz="2916"/>
              <a:t>Used textstat to determine grade level of average negative or positive tweet. </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3" name="Shape 73"/>
          <p:cNvSpPr/>
          <p:nvPr>
            <p:ph type="title"/>
          </p:nvPr>
        </p:nvSpPr>
        <p:spPr>
          <a:prstGeom prst="rect">
            <a:avLst/>
          </a:prstGeom>
        </p:spPr>
        <p:txBody>
          <a:bodyPr/>
          <a:lstStyle>
            <a:lvl1pPr defTabSz="549148">
              <a:defRPr sz="7519"/>
            </a:lvl1pPr>
          </a:lstStyle>
          <a:p>
            <a:pPr lvl="0">
              <a:defRPr sz="1800"/>
            </a:pPr>
            <a:r>
              <a:rPr sz="7519"/>
              <a:t>Results: Semi-Supervised</a:t>
            </a:r>
          </a:p>
        </p:txBody>
      </p:sp>
      <p:sp>
        <p:nvSpPr>
          <p:cNvPr id="74" name="Shape 74"/>
          <p:cNvSpPr/>
          <p:nvPr>
            <p:ph type="body" idx="1"/>
          </p:nvPr>
        </p:nvSpPr>
        <p:spPr>
          <a:xfrm>
            <a:off x="952500" y="2597150"/>
            <a:ext cx="5334000" cy="6286500"/>
          </a:xfrm>
          <a:prstGeom prst="rect">
            <a:avLst/>
          </a:prstGeom>
        </p:spPr>
        <p:txBody>
          <a:bodyPr/>
          <a:lstStyle/>
          <a:p>
            <a:pPr lvl="0" marL="0" indent="0" algn="ctr">
              <a:spcBef>
                <a:spcPts val="0"/>
              </a:spcBef>
              <a:buSzTx/>
              <a:buNone/>
              <a:defRPr sz="1800"/>
            </a:pPr>
            <a:r>
              <a:rPr sz="3200"/>
              <a:t>Twitter Doesn’t Love Feminism</a:t>
            </a:r>
            <a:endParaRPr sz="3200"/>
          </a:p>
          <a:p>
            <a:pPr lvl="0">
              <a:defRPr sz="1800"/>
            </a:pPr>
            <a:r>
              <a:rPr sz="2800"/>
              <a:t>Most Accurate models: </a:t>
            </a:r>
            <a:endParaRPr sz="2800"/>
          </a:p>
          <a:p>
            <a:pPr lvl="1">
              <a:defRPr sz="1800"/>
            </a:pPr>
            <a:r>
              <a:rPr sz="2800"/>
              <a:t>Linear SVC models Twitter as 52% negative on feminism </a:t>
            </a:r>
            <a:endParaRPr sz="2800"/>
          </a:p>
          <a:p>
            <a:pPr lvl="1">
              <a:defRPr sz="1800"/>
            </a:pPr>
            <a:r>
              <a:rPr sz="2800"/>
              <a:t>Logistic Regression models Twitter as 54% negative on feminism </a:t>
            </a:r>
          </a:p>
        </p:txBody>
      </p:sp>
      <p:pic>
        <p:nvPicPr>
          <p:cNvPr id="75" name="jake.gif"/>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6501233" y="3833829"/>
            <a:ext cx="5768134" cy="3241692"/>
          </a:xfrm>
          <a:prstGeom prst="rect">
            <a:avLst/>
          </a:prstGeom>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mediacall" presetSubtype="0" presetID="1" grpId="1" fill="hold">
                                  <p:stCondLst>
                                    <p:cond delay="0"/>
                                  </p:stCondLst>
                                  <p:childTnLst>
                                    <p:cmd type="call" cmd="playFrom(0.0)">
                                      <p:cBhvr>
                                        <p:cTn id="6" dur="0" fill="hold"/>
                                        <p:tgtEl>
                                          <p:spTgt spid="75"/>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7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7" name="Shape 77"/>
          <p:cNvSpPr/>
          <p:nvPr>
            <p:ph type="title"/>
          </p:nvPr>
        </p:nvSpPr>
        <p:spPr>
          <a:prstGeom prst="rect">
            <a:avLst/>
          </a:prstGeom>
        </p:spPr>
        <p:txBody>
          <a:bodyPr/>
          <a:lstStyle>
            <a:lvl1pPr defTabSz="490727">
              <a:defRPr sz="6719"/>
            </a:lvl1pPr>
          </a:lstStyle>
          <a:p>
            <a:pPr lvl="0">
              <a:defRPr sz="1800"/>
            </a:pPr>
            <a:r>
              <a:rPr sz="6719"/>
              <a:t>Results: Unsupervised Learning</a:t>
            </a:r>
          </a:p>
        </p:txBody>
      </p:sp>
      <p:sp>
        <p:nvSpPr>
          <p:cNvPr id="78" name="Shape 78"/>
          <p:cNvSpPr/>
          <p:nvPr>
            <p:ph type="body" idx="1"/>
          </p:nvPr>
        </p:nvSpPr>
        <p:spPr>
          <a:xfrm>
            <a:off x="952500" y="2603500"/>
            <a:ext cx="6004763" cy="6847897"/>
          </a:xfrm>
          <a:prstGeom prst="rect">
            <a:avLst/>
          </a:prstGeom>
        </p:spPr>
        <p:txBody>
          <a:bodyPr/>
          <a:lstStyle/>
          <a:p>
            <a:pPr lvl="0" marL="0" indent="0" algn="ctr" defTabSz="362204">
              <a:spcBef>
                <a:spcPts val="0"/>
              </a:spcBef>
              <a:buSzTx/>
              <a:buNone/>
              <a:defRPr sz="1800"/>
            </a:pPr>
            <a:r>
              <a:rPr b="1" sz="2232"/>
              <a:t>Most retweeted tweets:</a:t>
            </a:r>
            <a:endParaRPr b="1" sz="2232"/>
          </a:p>
          <a:p>
            <a:pPr lvl="0" marL="212597" indent="-212597" defTabSz="362204">
              <a:spcBef>
                <a:spcPts val="1900"/>
              </a:spcBef>
              <a:defRPr sz="1800"/>
            </a:pPr>
            <a:r>
              <a:rPr sz="1736"/>
              <a:t>RT @MeninistTweet: Today, a feminist asked me how I view lesbian relationships... Apparently "in HD" was not the right answer</a:t>
            </a:r>
            <a:endParaRPr sz="1736"/>
          </a:p>
          <a:p>
            <a:pPr lvl="0" marL="212597" indent="-212597" defTabSz="362204">
              <a:spcBef>
                <a:spcPts val="1900"/>
              </a:spcBef>
              <a:defRPr sz="1800"/>
            </a:pPr>
            <a:r>
              <a:rPr sz="1736"/>
              <a:t>RT @vanbadham: Why feminism? Because you can sell 30 MILLION copies of a single book and when you die, The Australian prints this: -&gt;</a:t>
            </a:r>
            <a:endParaRPr sz="1736"/>
          </a:p>
          <a:p>
            <a:pPr lvl="0" marL="212597" indent="-212597" defTabSz="362204">
              <a:spcBef>
                <a:spcPts val="1900"/>
              </a:spcBef>
              <a:defRPr sz="1800"/>
            </a:pPr>
            <a:r>
              <a:rPr sz="1736"/>
              <a:t>RT @vanbadham: Why feminism? Because she was ALSO a FREAKIN' NEUROPHYSICIST at YALE &amp; this is how The Australian begins her obituary</a:t>
            </a:r>
            <a:endParaRPr sz="1736"/>
          </a:p>
          <a:p>
            <a:pPr lvl="0" marL="212597" indent="-212597" defTabSz="362204">
              <a:spcBef>
                <a:spcPts val="1900"/>
              </a:spcBef>
              <a:defRPr sz="1800"/>
            </a:pPr>
            <a:r>
              <a:rPr sz="1736"/>
              <a:t>RT @JessicaKRoy: finally a feminist snowstorm </a:t>
            </a:r>
            <a:endParaRPr sz="1736"/>
          </a:p>
          <a:p>
            <a:pPr lvl="0" marL="212597" indent="-212597" defTabSz="362204">
              <a:spcBef>
                <a:spcPts val="1900"/>
              </a:spcBef>
              <a:defRPr sz="1800"/>
            </a:pPr>
            <a:r>
              <a:rPr sz="1736"/>
              <a:t>RT @hayleyestxlle: Feminism has never made me hate men but men's reaction to feminism definitely has.</a:t>
            </a:r>
            <a:endParaRPr sz="1736"/>
          </a:p>
          <a:p>
            <a:pPr lvl="0" marL="212597" indent="-212597" defTabSz="362204">
              <a:spcBef>
                <a:spcPts val="1900"/>
              </a:spcBef>
              <a:defRPr sz="1800"/>
            </a:pPr>
            <a:r>
              <a:rPr sz="1736"/>
              <a:t>RT @TheBlackVoice: It's amazing how threatened men are by the term feminist while not even being able to provide a working definition</a:t>
            </a:r>
            <a:endParaRPr sz="1736"/>
          </a:p>
          <a:p>
            <a:pPr lvl="0" marL="212597" indent="-212597" defTabSz="362204">
              <a:spcBef>
                <a:spcPts val="1900"/>
              </a:spcBef>
              <a:defRPr sz="1800"/>
            </a:pPr>
            <a:r>
              <a:rPr sz="1736"/>
              <a:t>T @clementine_ford: I keep hearing that feminism is bad for women, and I think what that's supposed mean is that feminism is bad for men</a:t>
            </a:r>
          </a:p>
        </p:txBody>
      </p:sp>
      <p:pic>
        <p:nvPicPr>
          <p:cNvPr id="79" name="B8j7U2DCIAAXXRk.jpg"/>
          <p:cNvPicPr/>
          <p:nvPr/>
        </p:nvPicPr>
        <p:blipFill>
          <a:blip r:embed="rId2">
            <a:extLst/>
          </a:blip>
          <a:stretch>
            <a:fillRect/>
          </a:stretch>
        </p:blipFill>
        <p:spPr>
          <a:xfrm>
            <a:off x="7084238" y="2859184"/>
            <a:ext cx="4335685" cy="5775132"/>
          </a:xfrm>
          <a:prstGeom prst="rect">
            <a:avLst/>
          </a:prstGeom>
          <a:ln w="12700">
            <a:miter lim="400000"/>
          </a:ln>
        </p:spPr>
      </p:pic>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81" name="pasted-image.gif"/>
          <p:cNvPicPr/>
          <p:nvPr/>
        </p:nvPicPr>
        <p:blipFill>
          <a:blip r:embed="rId2">
            <a:extLst/>
          </a:blip>
          <a:srcRect l="0" t="0" r="0" b="0"/>
          <a:stretch>
            <a:fillRect/>
          </a:stretch>
        </p:blipFill>
        <p:spPr>
          <a:xfrm>
            <a:off x="2659729" y="3364746"/>
            <a:ext cx="8335813" cy="4751415"/>
          </a:xfrm>
          <a:prstGeom prst="rect">
            <a:avLst/>
          </a:prstGeom>
          <a:ln w="12700">
            <a:miter lim="400000"/>
          </a:ln>
        </p:spPr>
      </p:pic>
      <p:sp>
        <p:nvSpPr>
          <p:cNvPr id="82" name="Shape 82"/>
          <p:cNvSpPr/>
          <p:nvPr>
            <p:ph type="title"/>
          </p:nvPr>
        </p:nvSpPr>
        <p:spPr>
          <a:prstGeom prst="rect">
            <a:avLst/>
          </a:prstGeom>
        </p:spPr>
        <p:txBody>
          <a:bodyPr/>
          <a:lstStyle>
            <a:lvl1pPr defTabSz="543305">
              <a:defRPr sz="7440"/>
            </a:lvl1pPr>
          </a:lstStyle>
          <a:p>
            <a:pPr lvl="0">
              <a:defRPr sz="1800"/>
            </a:pPr>
            <a:r>
              <a:rPr sz="7440"/>
              <a:t>Women Against Feminism</a:t>
            </a:r>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4" name="Shape 84"/>
          <p:cNvSpPr/>
          <p:nvPr>
            <p:ph type="title"/>
          </p:nvPr>
        </p:nvSpPr>
        <p:spPr>
          <a:prstGeom prst="rect">
            <a:avLst/>
          </a:prstGeom>
        </p:spPr>
        <p:txBody>
          <a:bodyPr/>
          <a:lstStyle>
            <a:lvl1pPr defTabSz="490727">
              <a:defRPr sz="6719"/>
            </a:lvl1pPr>
          </a:lstStyle>
          <a:p>
            <a:pPr lvl="0">
              <a:defRPr sz="1800"/>
            </a:pPr>
            <a:r>
              <a:rPr sz="6719"/>
              <a:t>Main Clusters/MiniBatchKMeans</a:t>
            </a:r>
          </a:p>
        </p:txBody>
      </p:sp>
      <p:pic>
        <p:nvPicPr>
          <p:cNvPr id="85" name="pasted-image.png"/>
          <p:cNvPicPr/>
          <p:nvPr/>
        </p:nvPicPr>
        <p:blipFill>
          <a:blip r:embed="rId2">
            <a:extLst/>
          </a:blip>
          <a:stretch>
            <a:fillRect/>
          </a:stretch>
        </p:blipFill>
        <p:spPr>
          <a:xfrm>
            <a:off x="8583460" y="2730184"/>
            <a:ext cx="3713205" cy="2734875"/>
          </a:xfrm>
          <a:prstGeom prst="rect">
            <a:avLst/>
          </a:prstGeom>
          <a:ln w="12700">
            <a:miter lim="400000"/>
          </a:ln>
        </p:spPr>
      </p:pic>
      <p:pic>
        <p:nvPicPr>
          <p:cNvPr id="86" name="pasted-image.png"/>
          <p:cNvPicPr/>
          <p:nvPr/>
        </p:nvPicPr>
        <p:blipFill>
          <a:blip r:embed="rId3">
            <a:extLst/>
          </a:blip>
          <a:stretch>
            <a:fillRect/>
          </a:stretch>
        </p:blipFill>
        <p:spPr>
          <a:xfrm>
            <a:off x="8625651" y="5726392"/>
            <a:ext cx="3628824" cy="2734876"/>
          </a:xfrm>
          <a:prstGeom prst="rect">
            <a:avLst/>
          </a:prstGeom>
          <a:ln w="12700">
            <a:miter lim="400000"/>
          </a:ln>
        </p:spPr>
      </p:pic>
      <p:sp>
        <p:nvSpPr>
          <p:cNvPr id="87" name="Shape 87"/>
          <p:cNvSpPr/>
          <p:nvPr/>
        </p:nvSpPr>
        <p:spPr>
          <a:xfrm>
            <a:off x="997290" y="2504435"/>
            <a:ext cx="6977937" cy="6822539"/>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marL="191134" indent="-191134" algn="l" defTabSz="251206">
              <a:spcBef>
                <a:spcPts val="1800"/>
              </a:spcBef>
              <a:buSzPct val="75000"/>
              <a:buChar char="•"/>
              <a:defRPr sz="1800"/>
            </a:pPr>
            <a:r>
              <a:rPr sz="1505"/>
              <a:t>White feminism and intersectionality -&gt; </a:t>
            </a:r>
            <a:endParaRPr sz="1505"/>
          </a:p>
          <a:p>
            <a:pPr lvl="0" marL="191134" indent="-191134" algn="l" defTabSz="251206">
              <a:spcBef>
                <a:spcPts val="1800"/>
              </a:spcBef>
              <a:buSzPct val="75000"/>
              <a:buChar char="•"/>
              <a:defRPr sz="1800"/>
            </a:pPr>
            <a:r>
              <a:rPr sz="1505"/>
              <a:t>Feminism isn’t necessary </a:t>
            </a:r>
            <a:endParaRPr sz="1505"/>
          </a:p>
          <a:p>
            <a:pPr lvl="1" marL="382270" indent="-191135" algn="l" defTabSz="251206">
              <a:spcBef>
                <a:spcPts val="1800"/>
              </a:spcBef>
              <a:buSzPct val="75000"/>
              <a:buChar char="•"/>
              <a:defRPr sz="1800"/>
            </a:pPr>
            <a:r>
              <a:rPr sz="1505"/>
              <a:t>“ellekersten because  theres a difference between a women who is a feminist and a women who wants equal rights feminist are crazy”</a:t>
            </a:r>
            <a:endParaRPr sz="1505"/>
          </a:p>
          <a:p>
            <a:pPr lvl="0" marL="79639" indent="-79639" algn="l" defTabSz="251206">
              <a:spcBef>
                <a:spcPts val="1800"/>
              </a:spcBef>
              <a:buSzPct val="75000"/>
              <a:buChar char="•"/>
              <a:defRPr sz="1800"/>
            </a:pPr>
            <a:r>
              <a:rPr sz="1505"/>
              <a:t>General shaming, profanity and MRA</a:t>
            </a:r>
            <a:endParaRPr sz="1505"/>
          </a:p>
          <a:p>
            <a:pPr lvl="1" marL="270774" indent="-79639" algn="l" defTabSz="251206">
              <a:spcBef>
                <a:spcPts val="1800"/>
              </a:spcBef>
              <a:buSzPct val="75000"/>
              <a:buChar char="•"/>
              <a:defRPr sz="1800"/>
            </a:pPr>
            <a:r>
              <a:rPr sz="1505"/>
              <a:t>'do not rape a feminist it would fulfill her hot rape fantasies and let us be honest what kind of animal would want to make a feminist happy’</a:t>
            </a:r>
            <a:endParaRPr sz="1505"/>
          </a:p>
          <a:p>
            <a:pPr lvl="0" marL="147447" indent="-147447" algn="l" defTabSz="251206">
              <a:spcBef>
                <a:spcPts val="1300"/>
              </a:spcBef>
              <a:buSzPct val="75000"/>
              <a:buChar char="•"/>
              <a:defRPr sz="1800"/>
            </a:pPr>
            <a:r>
              <a:rPr sz="1505"/>
              <a:t>New Feminism</a:t>
            </a:r>
            <a:endParaRPr sz="1505"/>
          </a:p>
          <a:p>
            <a:pPr lvl="1" marL="294894" indent="-147447" algn="l" defTabSz="251206">
              <a:spcBef>
                <a:spcPts val="1300"/>
              </a:spcBef>
              <a:buSzPct val="75000"/>
              <a:buChar char="•"/>
              <a:defRPr sz="1800"/>
            </a:pPr>
            <a:r>
              <a:rPr sz="1505"/>
              <a:t>'disturbedfan132 i believe myself to be a feminist and tho i disagree with the new femfad they sometimes make points’</a:t>
            </a:r>
            <a:endParaRPr sz="1505"/>
          </a:p>
          <a:p>
            <a:pPr lvl="0" marL="147447" indent="-147447" algn="l" defTabSz="251206">
              <a:spcBef>
                <a:spcPts val="1300"/>
              </a:spcBef>
              <a:buSzPct val="75000"/>
              <a:buChar char="•"/>
              <a:defRPr sz="1800"/>
            </a:pPr>
            <a:r>
              <a:rPr sz="1505"/>
              <a:t>Feminists hate men</a:t>
            </a:r>
            <a:endParaRPr sz="1505"/>
          </a:p>
          <a:p>
            <a:pPr lvl="1" marL="294894" indent="-147447" algn="l" defTabSz="251206">
              <a:spcBef>
                <a:spcPts val="1300"/>
              </a:spcBef>
              <a:buSzPct val="75000"/>
              <a:buChar char="•"/>
              <a:defRPr sz="1800"/>
            </a:pPr>
            <a:r>
              <a:rPr sz="1505"/>
              <a:t>‘rt lxlayyy being a feminist doesnt give you the right to talk bad about guys’</a:t>
            </a:r>
            <a:endParaRPr sz="1505"/>
          </a:p>
          <a:p>
            <a:pPr lvl="0" marL="147447" indent="-147447" algn="l" defTabSz="251206">
              <a:spcBef>
                <a:spcPts val="1300"/>
              </a:spcBef>
              <a:buSzPct val="75000"/>
              <a:buChar char="•"/>
              <a:defRPr sz="1800"/>
            </a:pPr>
            <a:r>
              <a:rPr sz="1505"/>
              <a:t>Feminism is still needed</a:t>
            </a:r>
            <a:endParaRPr sz="1505"/>
          </a:p>
          <a:p>
            <a:pPr lvl="1" marL="294894" indent="-147447" algn="l" defTabSz="251206">
              <a:spcBef>
                <a:spcPts val="1300"/>
              </a:spcBef>
              <a:buSzPct val="75000"/>
              <a:buChar char="•"/>
              <a:defRPr sz="1800"/>
            </a:pPr>
            <a:r>
              <a:rPr sz="1505"/>
              <a:t>'people who say we dont need feminism  and everyone is already equal clearly arent aware of whats going on around the world’</a:t>
            </a:r>
            <a:endParaRPr sz="1505"/>
          </a:p>
          <a:p>
            <a:pPr lvl="0" marL="147447" indent="-147447" algn="l" defTabSz="251206">
              <a:spcBef>
                <a:spcPts val="1300"/>
              </a:spcBef>
              <a:buSzPct val="75000"/>
              <a:buChar char="•"/>
              <a:defRPr sz="1800"/>
            </a:pPr>
            <a:r>
              <a:rPr sz="1505"/>
              <a:t>Feminism and new media</a:t>
            </a:r>
            <a:endParaRPr sz="1505"/>
          </a:p>
          <a:p>
            <a:pPr lvl="1" marL="294894" indent="-147447" algn="l" defTabSz="251206">
              <a:spcBef>
                <a:spcPts val="1300"/>
              </a:spcBef>
              <a:buSzPct val="75000"/>
              <a:buChar char="•"/>
              <a:defRPr sz="1800"/>
            </a:pPr>
            <a:r>
              <a:rPr sz="1505"/>
              <a:t>‘i have never said i was feminist bc i dont want all of you dragging me saying im only feminist on twitter or tumblr’</a:t>
            </a:r>
          </a:p>
        </p:txBody>
      </p:sp>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9" name="Shape 89"/>
          <p:cNvSpPr/>
          <p:nvPr>
            <p:ph type="title"/>
          </p:nvPr>
        </p:nvSpPr>
        <p:spPr>
          <a:xfrm>
            <a:off x="155430" y="151567"/>
            <a:ext cx="12863841" cy="1513716"/>
          </a:xfrm>
          <a:prstGeom prst="rect">
            <a:avLst/>
          </a:prstGeom>
        </p:spPr>
        <p:txBody>
          <a:bodyPr/>
          <a:lstStyle/>
          <a:p>
            <a:pPr lvl="0">
              <a:defRPr sz="1800"/>
            </a:pPr>
            <a:r>
              <a:rPr sz="6000"/>
              <a:t>Smaller Clusters/LDA</a:t>
            </a:r>
          </a:p>
        </p:txBody>
      </p:sp>
      <p:pic>
        <p:nvPicPr>
          <p:cNvPr id="90" name="goldberg_twitter_otu_img.png"/>
          <p:cNvPicPr/>
          <p:nvPr/>
        </p:nvPicPr>
        <p:blipFill>
          <a:blip r:embed="rId2">
            <a:extLst/>
          </a:blip>
          <a:stretch>
            <a:fillRect/>
          </a:stretch>
        </p:blipFill>
        <p:spPr>
          <a:xfrm>
            <a:off x="2597150" y="2406650"/>
            <a:ext cx="7810500" cy="4940300"/>
          </a:xfrm>
          <a:prstGeom prst="rect">
            <a:avLst/>
          </a:prstGeom>
          <a:ln w="12700">
            <a:miter lim="400000"/>
          </a:ln>
        </p:spPr>
      </p:pic>
      <p:sp>
        <p:nvSpPr>
          <p:cNvPr id="91" name="Shape 91"/>
          <p:cNvSpPr/>
          <p:nvPr/>
        </p:nvSpPr>
        <p:spPr>
          <a:xfrm>
            <a:off x="6967422" y="7622702"/>
            <a:ext cx="5642699" cy="5588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b="1" sz="1500"/>
              <a:t>Intersectionality: </a:t>
            </a:r>
            <a:r>
              <a:rPr sz="1500"/>
              <a:t>white, room, appropriation, responds,feminist™, cultures, obligation, claiming, racist</a:t>
            </a:r>
          </a:p>
        </p:txBody>
      </p:sp>
      <p:sp>
        <p:nvSpPr>
          <p:cNvPr id="92" name="Shape 92"/>
          <p:cNvSpPr/>
          <p:nvPr/>
        </p:nvSpPr>
        <p:spPr>
          <a:xfrm>
            <a:off x="8665844" y="8457257"/>
            <a:ext cx="3913641" cy="10160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b="1" sz="1500"/>
              <a:t>Anti-Feminist Pro-Equality Paradox:</a:t>
            </a:r>
            <a:r>
              <a:rPr sz="1500"/>
              <a:t>≠, calling, making, women, i, theory, #equalist, @victorialwalton, #stoptheimmaturity, #misandrist, #letsbereal</a:t>
            </a:r>
          </a:p>
        </p:txBody>
      </p:sp>
      <p:sp>
        <p:nvSpPr>
          <p:cNvPr id="93" name="Shape 93"/>
          <p:cNvSpPr/>
          <p:nvPr/>
        </p:nvSpPr>
        <p:spPr>
          <a:xfrm>
            <a:off x="4679203" y="8457257"/>
            <a:ext cx="3325580" cy="10160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1500"/>
              <a:t> </a:t>
            </a:r>
            <a:r>
              <a:rPr b="1" sz="1500"/>
              <a:t>Media Representation: </a:t>
            </a:r>
            <a:r>
              <a:rPr sz="1500"/>
              <a:t>people, annoying, "hollywood's, year", languages, #girlsmatter, silent?, acculturated</a:t>
            </a:r>
          </a:p>
        </p:txBody>
      </p:sp>
      <p:sp>
        <p:nvSpPr>
          <p:cNvPr id="94" name="Shape 94"/>
          <p:cNvSpPr/>
          <p:nvPr/>
        </p:nvSpPr>
        <p:spPr>
          <a:xfrm>
            <a:off x="9515903" y="1859146"/>
            <a:ext cx="2790891" cy="7874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b="1" sz="1500"/>
              <a:t>Humor as Defense? </a:t>
            </a:r>
            <a:r>
              <a:rPr sz="1500"/>
              <a:t>u, jokes, r, it's, don't, joke!, seriously!, toxic!!, haha!</a:t>
            </a:r>
          </a:p>
        </p:txBody>
      </p:sp>
      <p:sp>
        <p:nvSpPr>
          <p:cNvPr id="95" name="Shape 95"/>
          <p:cNvSpPr/>
          <p:nvPr/>
        </p:nvSpPr>
        <p:spPr>
          <a:xfrm>
            <a:off x="979597" y="7794263"/>
            <a:ext cx="2955232" cy="10160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b="1" sz="1500"/>
              <a:t>Trendy Feminism: </a:t>
            </a:r>
            <a:r>
              <a:rPr sz="1500"/>
              <a:t>equality, support, gender, believe, women, want, tumblr,, aspe…, "trendy"</a:t>
            </a:r>
          </a:p>
        </p:txBody>
      </p:sp>
      <p:sp>
        <p:nvSpPr>
          <p:cNvPr id="96" name="Shape 96"/>
          <p:cNvSpPr/>
          <p:nvPr/>
        </p:nvSpPr>
        <p:spPr>
          <a:xfrm>
            <a:off x="316938" y="6330947"/>
            <a:ext cx="4280550" cy="10160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b="1" sz="1500"/>
              <a:t>Media Response: </a:t>
            </a:r>
            <a:r>
              <a:rPr sz="1500"/>
              <a:t>forced, chapter, perspectives, normal, man's, cuoco, kaley, apologize, respects, interesting, cissexist, ('females'), extending, simplistic</a:t>
            </a:r>
          </a:p>
        </p:txBody>
      </p:sp>
      <p:sp>
        <p:nvSpPr>
          <p:cNvPr id="97" name="Shape 97"/>
          <p:cNvSpPr/>
          <p:nvPr/>
        </p:nvSpPr>
        <p:spPr>
          <a:xfrm>
            <a:off x="523013" y="3911598"/>
            <a:ext cx="2164138" cy="19304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b="1" sz="1500"/>
              <a:t>YesAllWomen:</a:t>
            </a:r>
            <a:r>
              <a:rPr sz="1500"/>
              <a:t> it's, women, equal, incomprehensibly, and, still, acknowledge, #ineedfeminismbecause, @prowomanchoice, men, #yesallwomen, 2015, want, tube</a:t>
            </a:r>
          </a:p>
        </p:txBody>
      </p:sp>
      <p:sp>
        <p:nvSpPr>
          <p:cNvPr id="98" name="Shape 98"/>
          <p:cNvSpPr/>
          <p:nvPr/>
        </p:nvSpPr>
        <p:spPr>
          <a:xfrm>
            <a:off x="9733484" y="5590496"/>
            <a:ext cx="2790890" cy="14732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1500"/>
              <a:t> </a:t>
            </a:r>
            <a:r>
              <a:rPr b="1" sz="1500"/>
              <a:t>Witchcraft?</a:t>
            </a:r>
            <a:r>
              <a:rPr sz="1500"/>
              <a:t>kill, woman, husbands, witchcraft,, encorauges, lesbianism, children, capitalism, practice, destroy, leave, become, movement, need</a:t>
            </a:r>
          </a:p>
        </p:txBody>
      </p:sp>
      <p:sp>
        <p:nvSpPr>
          <p:cNvPr id="99" name="Shape 99"/>
          <p:cNvSpPr/>
          <p:nvPr/>
        </p:nvSpPr>
        <p:spPr>
          <a:xfrm>
            <a:off x="10323363" y="3267278"/>
            <a:ext cx="2593584" cy="12446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b="1" sz="1500"/>
              <a:t>@NoToFeminism </a:t>
            </a:r>
            <a:r>
              <a:rPr sz="1500"/>
              <a:t>women, teaches, stupid, lol, entice, enthrall, enchant,and, berate, nag,, tradition, demand, how's, freeing, </a:t>
            </a:r>
          </a:p>
        </p:txBody>
      </p:sp>
      <p:sp>
        <p:nvSpPr>
          <p:cNvPr id="100" name="Shape 100"/>
          <p:cNvSpPr/>
          <p:nvPr/>
        </p:nvSpPr>
        <p:spPr>
          <a:xfrm>
            <a:off x="485011" y="2166139"/>
            <a:ext cx="2847886" cy="12446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b="1" sz="1500"/>
              <a:t>Intersectionality?</a:t>
            </a:r>
            <a:r>
              <a:rPr sz="1500"/>
              <a:t> never, one, make, women, misconceptions, base, movement, black, people, feminist/misandriuc,, non-feminists, poster, posters</a:t>
            </a:r>
          </a:p>
        </p:txBody>
      </p:sp>
    </p:spTree>
  </p:cSld>
  <p:clrMapOvr>
    <a:masterClrMapping/>
  </p:clrMapOvr>
  <p:transitio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02" name="pasted-image.gif"/>
          <p:cNvPicPr/>
          <p:nvPr/>
        </p:nvPicPr>
        <p:blipFill>
          <a:blip r:embed="rId2">
            <a:extLst/>
          </a:blip>
          <a:srcRect l="9761" t="0" r="9761" b="0"/>
          <a:stretch>
            <a:fillRect/>
          </a:stretch>
        </p:blipFill>
        <p:spPr>
          <a:xfrm>
            <a:off x="1606550" y="635000"/>
            <a:ext cx="9779000" cy="5918200"/>
          </a:xfrm>
          <a:prstGeom prst="rect">
            <a:avLst/>
          </a:prstGeom>
          <a:ln w="12700">
            <a:miter lim="400000"/>
          </a:ln>
        </p:spPr>
      </p:pic>
      <p:sp>
        <p:nvSpPr>
          <p:cNvPr id="103" name="Shape 103"/>
          <p:cNvSpPr/>
          <p:nvPr>
            <p:ph type="body" idx="1"/>
          </p:nvPr>
        </p:nvSpPr>
        <p:spPr>
          <a:prstGeom prst="rect">
            <a:avLst/>
          </a:prstGeom>
        </p:spPr>
        <p:txBody>
          <a:bodyPr/>
          <a:lstStyle/>
          <a:p>
            <a:pPr lvl="0">
              <a:defRPr sz="1800"/>
            </a:pPr>
            <a:r>
              <a:rPr sz="3200"/>
              <a:t>“Can we have ONE conversation about feminism where men get to be in charge?”</a:t>
            </a:r>
          </a:p>
        </p:txBody>
      </p:sp>
    </p:spTree>
  </p:cSld>
  <p:clrMapOvr>
    <a:masterClrMapping/>
  </p:clrMapOvr>
  <p:transitio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05" name="fembatch.tiff"/>
          <p:cNvPicPr/>
          <p:nvPr/>
        </p:nvPicPr>
        <p:blipFill>
          <a:blip r:embed="rId2">
            <a:extLst/>
          </a:blip>
          <a:srcRect l="0" t="0" r="0" b="0"/>
          <a:stretch>
            <a:fillRect/>
          </a:stretch>
        </p:blipFill>
        <p:spPr>
          <a:xfrm>
            <a:off x="1999257" y="277092"/>
            <a:ext cx="9006093" cy="5575200"/>
          </a:xfrm>
          <a:prstGeom prst="rect">
            <a:avLst/>
          </a:prstGeom>
          <a:ln w="12700">
            <a:miter lim="400000"/>
          </a:ln>
        </p:spPr>
      </p:pic>
      <p:sp>
        <p:nvSpPr>
          <p:cNvPr id="106" name="Shape 106"/>
          <p:cNvSpPr/>
          <p:nvPr>
            <p:ph type="title"/>
          </p:nvPr>
        </p:nvSpPr>
        <p:spPr>
          <a:xfrm>
            <a:off x="607190" y="6728696"/>
            <a:ext cx="5334001" cy="1969955"/>
          </a:xfrm>
          <a:prstGeom prst="rect">
            <a:avLst/>
          </a:prstGeom>
        </p:spPr>
        <p:txBody>
          <a:bodyPr/>
          <a:lstStyle/>
          <a:p>
            <a:pPr lvl="0">
              <a:defRPr sz="1800"/>
            </a:pPr>
            <a:r>
              <a:rPr sz="6000"/>
              <a:t>Discussion</a:t>
            </a:r>
          </a:p>
        </p:txBody>
      </p:sp>
      <p:sp>
        <p:nvSpPr>
          <p:cNvPr id="107" name="Shape 107"/>
          <p:cNvSpPr/>
          <p:nvPr>
            <p:ph type="body" idx="1"/>
          </p:nvPr>
        </p:nvSpPr>
        <p:spPr>
          <a:xfrm>
            <a:off x="6718300" y="6535122"/>
            <a:ext cx="5334000" cy="2357103"/>
          </a:xfrm>
          <a:prstGeom prst="rect">
            <a:avLst/>
          </a:prstGeom>
        </p:spPr>
        <p:txBody>
          <a:bodyPr/>
          <a:lstStyle/>
          <a:p>
            <a:pPr lvl="0" marL="296333" indent="-296333" defTabSz="438150">
              <a:buSzPct val="75000"/>
              <a:buChar char="•"/>
              <a:defRPr sz="1800"/>
            </a:pPr>
            <a:r>
              <a:rPr sz="2400"/>
              <a:t>Grade level of negative tweets consistently measured as at least a grade level below neutral/pro-feminist tweets</a:t>
            </a:r>
            <a:endParaRPr sz="2400"/>
          </a:p>
          <a:p>
            <a:pPr lvl="0" marL="296333" indent="-296333" defTabSz="438150">
              <a:buSzPct val="75000"/>
              <a:buChar char="•"/>
              <a:defRPr sz="1800"/>
            </a:pPr>
            <a:r>
              <a:rPr sz="2400"/>
              <a:t>Higher levels of profanity and misspelling in negative tweets</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 name="Shape 36"/>
          <p:cNvSpPr/>
          <p:nvPr>
            <p:ph type="title"/>
          </p:nvPr>
        </p:nvSpPr>
        <p:spPr>
          <a:prstGeom prst="rect">
            <a:avLst/>
          </a:prstGeom>
        </p:spPr>
        <p:txBody>
          <a:bodyPr/>
          <a:lstStyle/>
          <a:p>
            <a:pPr lvl="0">
              <a:defRPr sz="1800"/>
            </a:pPr>
            <a:r>
              <a:rPr sz="8000"/>
              <a:t>What is a pilot study? </a:t>
            </a:r>
          </a:p>
        </p:txBody>
      </p:sp>
      <p:pic>
        <p:nvPicPr>
          <p:cNvPr id="37" name="pasted-image.tif"/>
          <p:cNvPicPr/>
          <p:nvPr/>
        </p:nvPicPr>
        <p:blipFill>
          <a:blip r:embed="rId2">
            <a:extLst/>
          </a:blip>
          <a:stretch>
            <a:fillRect/>
          </a:stretch>
        </p:blipFill>
        <p:spPr>
          <a:xfrm>
            <a:off x="3924300" y="2171700"/>
            <a:ext cx="5156200" cy="6870700"/>
          </a:xfrm>
          <a:prstGeom prst="rect">
            <a:avLst/>
          </a:prstGeom>
          <a:ln w="12700">
            <a:miter lim="400000"/>
          </a:ln>
          <a:effectLst>
            <a:reflection blurRad="0" stA="50000" stPos="0" endA="0" endPos="40000" dist="0" dir="5400000" fadeDir="5400000" sx="100000" sy="-100000" kx="0" ky="0" algn="bl" rotWithShape="0"/>
          </a:effectLst>
        </p:spPr>
      </p:pic>
      <p:sp>
        <p:nvSpPr>
          <p:cNvPr id="38" name="Shape 38"/>
          <p:cNvSpPr/>
          <p:nvPr/>
        </p:nvSpPr>
        <p:spPr>
          <a:xfrm>
            <a:off x="1326832" y="8966200"/>
            <a:ext cx="10173336" cy="3175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sz="1400"/>
              <a:t>McLeod, S. A. (2007). Psychology Research Methods. Retrieved from </a:t>
            </a:r>
            <a:r>
              <a:rPr sz="1400" u="sng">
                <a:hlinkClick r:id="rId3" invalidUrl="" action="" tgtFrame="" tooltip="" history="1" highlightClick="0" endSnd="0"/>
              </a:rPr>
              <a:t>http://www.simplypsychology.org/research-methods.html</a:t>
            </a:r>
          </a:p>
        </p:txBody>
      </p:sp>
    </p:spTree>
  </p:cSld>
  <p:clrMapOvr>
    <a:masterClrMapping/>
  </p:clrMapOvr>
  <p:transitio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09" name="pasted-image.png"/>
          <p:cNvPicPr/>
          <p:nvPr/>
        </p:nvPicPr>
        <p:blipFill>
          <a:blip r:embed="rId2">
            <a:extLst/>
          </a:blip>
          <a:srcRect l="0" t="0" r="0" b="0"/>
          <a:stretch>
            <a:fillRect/>
          </a:stretch>
        </p:blipFill>
        <p:spPr>
          <a:xfrm>
            <a:off x="6955005" y="2603500"/>
            <a:ext cx="4860590" cy="6286500"/>
          </a:xfrm>
          <a:prstGeom prst="rect">
            <a:avLst/>
          </a:prstGeom>
          <a:ln w="12700">
            <a:miter lim="400000"/>
          </a:ln>
        </p:spPr>
      </p:pic>
      <p:sp>
        <p:nvSpPr>
          <p:cNvPr id="110" name="Shape 110"/>
          <p:cNvSpPr/>
          <p:nvPr>
            <p:ph type="title"/>
          </p:nvPr>
        </p:nvSpPr>
        <p:spPr>
          <a:prstGeom prst="rect">
            <a:avLst/>
          </a:prstGeom>
        </p:spPr>
        <p:txBody>
          <a:bodyPr/>
          <a:lstStyle>
            <a:lvl1pPr defTabSz="490727">
              <a:defRPr sz="6719"/>
            </a:lvl1pPr>
          </a:lstStyle>
          <a:p>
            <a:pPr lvl="0">
              <a:defRPr sz="1800"/>
            </a:pPr>
            <a:r>
              <a:rPr sz="6719"/>
              <a:t>Improvements Required to Progress Beyond Pilot</a:t>
            </a:r>
          </a:p>
        </p:txBody>
      </p:sp>
      <p:sp>
        <p:nvSpPr>
          <p:cNvPr id="111" name="Shape 111"/>
          <p:cNvSpPr/>
          <p:nvPr/>
        </p:nvSpPr>
        <p:spPr>
          <a:xfrm>
            <a:off x="952500" y="2887209"/>
            <a:ext cx="5334000" cy="62865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defTabSz="403097">
              <a:defRPr sz="1800"/>
            </a:pPr>
            <a:endParaRPr b="1" sz="2484"/>
          </a:p>
          <a:p>
            <a:pPr lvl="0" marL="236600" indent="-236600" algn="l" defTabSz="403097">
              <a:spcBef>
                <a:spcPts val="2200"/>
              </a:spcBef>
              <a:buSzPct val="75000"/>
              <a:buChar char="•"/>
              <a:defRPr sz="1800"/>
            </a:pPr>
            <a:r>
              <a:rPr sz="1932"/>
              <a:t>Constrained by small codified samples and the need to have both test and train sub-sets, accuracy could be improved by increasing number of codified tweets, ideally codified by multiple people to control for individual bias. </a:t>
            </a:r>
            <a:endParaRPr sz="1932"/>
          </a:p>
          <a:p>
            <a:pPr lvl="1" marL="473201" indent="-236600" algn="l" defTabSz="403097">
              <a:spcBef>
                <a:spcPts val="2200"/>
              </a:spcBef>
              <a:buSzPct val="75000"/>
              <a:buChar char="•"/>
              <a:defRPr sz="1800"/>
            </a:pPr>
            <a:r>
              <a:rPr sz="1932"/>
              <a:t>Sample size is 217 negative and 217 positive tweets to 30k uncoded tweets</a:t>
            </a:r>
            <a:endParaRPr sz="1932"/>
          </a:p>
          <a:p>
            <a:pPr lvl="0" marL="236600" indent="-236600" algn="l" defTabSz="403097">
              <a:spcBef>
                <a:spcPts val="2200"/>
              </a:spcBef>
              <a:buSzPct val="75000"/>
              <a:buChar char="•"/>
              <a:defRPr sz="1800"/>
            </a:pPr>
            <a:r>
              <a:rPr sz="1932"/>
              <a:t>Goal: Have the script running constantly to display a stock market value of feminism on Twitter and how real time events affect it.</a:t>
            </a:r>
            <a:endParaRPr sz="1932"/>
          </a:p>
          <a:p>
            <a:pPr lvl="1" marL="473201" indent="-236600" algn="l" defTabSz="403097">
              <a:spcBef>
                <a:spcPts val="2200"/>
              </a:spcBef>
              <a:buSzPct val="75000"/>
              <a:buChar char="•"/>
              <a:defRPr sz="1800"/>
            </a:pPr>
            <a:r>
              <a:rPr sz="1932"/>
              <a:t>Be able to monitor twitter-verse for how events impact the public’s view on feminism, what causes backlashes, measure impact of Beyonce, etc</a:t>
            </a:r>
            <a:endParaRPr sz="1932"/>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 name="Shape 40"/>
          <p:cNvSpPr/>
          <p:nvPr>
            <p:ph type="title"/>
          </p:nvPr>
        </p:nvSpPr>
        <p:spPr>
          <a:prstGeom prst="rect">
            <a:avLst/>
          </a:prstGeom>
        </p:spPr>
        <p:txBody>
          <a:bodyPr/>
          <a:lstStyle/>
          <a:p>
            <a:pPr lvl="0">
              <a:defRPr sz="1800"/>
            </a:pPr>
            <a:r>
              <a:rPr sz="8000"/>
              <a:t>Why Twitter? </a:t>
            </a:r>
          </a:p>
        </p:txBody>
      </p:sp>
      <p:sp>
        <p:nvSpPr>
          <p:cNvPr id="41" name="Shape 41"/>
          <p:cNvSpPr/>
          <p:nvPr>
            <p:ph type="body" idx="1"/>
          </p:nvPr>
        </p:nvSpPr>
        <p:spPr>
          <a:prstGeom prst="rect">
            <a:avLst/>
          </a:prstGeom>
        </p:spPr>
        <p:txBody>
          <a:bodyPr/>
          <a:lstStyle/>
          <a:p>
            <a:pPr lvl="0" marL="225334" indent="-225334" defTabSz="537463">
              <a:spcBef>
                <a:spcPts val="2900"/>
              </a:spcBef>
              <a:defRPr sz="1800"/>
            </a:pPr>
            <a:r>
              <a:rPr sz="1840">
                <a:latin typeface="Helvetica"/>
                <a:ea typeface="Helvetica"/>
                <a:cs typeface="Helvetica"/>
                <a:sym typeface="Helvetica"/>
              </a:rPr>
              <a:t>Twitter is becoming a recognized and valid measure of the zeitgeist.</a:t>
            </a:r>
            <a:endParaRPr sz="1840">
              <a:latin typeface="Helvetica"/>
              <a:ea typeface="Helvetica"/>
              <a:cs typeface="Helvetica"/>
              <a:sym typeface="Helvetica"/>
            </a:endParaRPr>
          </a:p>
          <a:p>
            <a:pPr lvl="0" marL="225334" indent="-225334" defTabSz="537463">
              <a:spcBef>
                <a:spcPts val="2900"/>
              </a:spcBef>
              <a:defRPr sz="1800"/>
            </a:pPr>
            <a:r>
              <a:rPr sz="1840">
                <a:latin typeface="Helvetica"/>
                <a:ea typeface="Helvetica"/>
                <a:cs typeface="Helvetica"/>
                <a:sym typeface="Helvetica"/>
              </a:rPr>
              <a:t>Twitter is being used to collect data by social scientists. </a:t>
            </a:r>
            <a:endParaRPr sz="1840">
              <a:latin typeface="Helvetica"/>
              <a:ea typeface="Helvetica"/>
              <a:cs typeface="Helvetica"/>
              <a:sym typeface="Helvetica"/>
            </a:endParaRPr>
          </a:p>
          <a:p>
            <a:pPr lvl="1" marL="540802" indent="-225334" defTabSz="537463">
              <a:spcBef>
                <a:spcPts val="2900"/>
              </a:spcBef>
              <a:defRPr sz="1800"/>
            </a:pPr>
            <a:r>
              <a:rPr sz="1840">
                <a:latin typeface="Helvetica"/>
                <a:ea typeface="Helvetica"/>
                <a:cs typeface="Helvetica"/>
                <a:sym typeface="Helvetica"/>
              </a:rPr>
              <a:t>Using Twitter for Demographic and Social Science Research: Tools for Data Collection </a:t>
            </a:r>
            <a:r>
              <a:rPr sz="920">
                <a:latin typeface="Helvetica"/>
                <a:ea typeface="Helvetica"/>
                <a:cs typeface="Helvetica"/>
                <a:sym typeface="Helvetica"/>
                <a:hlinkClick r:id="rId2" invalidUrl="" action="" tgtFrame="" tooltip="" history="1" highlightClick="0" endSnd="0"/>
              </a:rPr>
              <a:t>http://paa2013.princeton.edu/papers/130624</a:t>
            </a:r>
            <a:endParaRPr sz="1840">
              <a:latin typeface="Helvetica"/>
              <a:ea typeface="Helvetica"/>
              <a:cs typeface="Helvetica"/>
              <a:sym typeface="Helvetica"/>
            </a:endParaRPr>
          </a:p>
          <a:p>
            <a:pPr lvl="0" marL="225334" indent="-225334" defTabSz="537463">
              <a:spcBef>
                <a:spcPts val="2900"/>
              </a:spcBef>
              <a:defRPr sz="1800"/>
            </a:pPr>
            <a:r>
              <a:rPr sz="1840">
                <a:latin typeface="Helvetica"/>
                <a:ea typeface="Helvetica"/>
                <a:cs typeface="Helvetica"/>
                <a:sym typeface="Helvetica"/>
              </a:rPr>
              <a:t>Viral marketing, memetic theory and the ability of small groups to control the space create new and more polarized dialogues.</a:t>
            </a:r>
            <a:endParaRPr sz="2576">
              <a:latin typeface="Helvetica"/>
              <a:ea typeface="Helvetica"/>
              <a:cs typeface="Helvetica"/>
              <a:sym typeface="Helvetica"/>
            </a:endParaRPr>
          </a:p>
          <a:p>
            <a:pPr lvl="0" marL="225334" indent="-225334" defTabSz="537463">
              <a:spcBef>
                <a:spcPts val="2900"/>
              </a:spcBef>
              <a:defRPr sz="1800"/>
            </a:pPr>
            <a:r>
              <a:rPr sz="1840">
                <a:latin typeface="Helvetica"/>
                <a:ea typeface="Helvetica"/>
                <a:cs typeface="Helvetica"/>
                <a:sym typeface="Helvetica"/>
              </a:rPr>
              <a:t>Current debate on extremism — “The Counter Extremism Project welcomes press reports that Twitter Chief Executive Officer Dick Costolo has publicly acknowledged his platform’s failure to combat online abuse. This is clearly – even dangerously – overdue.” </a:t>
            </a:r>
            <a:r>
              <a:rPr sz="920">
                <a:latin typeface="Helvetica"/>
                <a:ea typeface="Helvetica"/>
                <a:cs typeface="Helvetica"/>
                <a:sym typeface="Helvetica"/>
                <a:hlinkClick r:id="rId3" invalidUrl="" action="" tgtFrame="" tooltip="" history="1" highlightClick="0" endSnd="0"/>
              </a:rPr>
              <a:t>http://www.counterextremism.com/press/counter-extremism-project-calls-twitter-confront-all-abuse#sthash.bjDAXHzU.dpuf</a:t>
            </a:r>
          </a:p>
        </p:txBody>
      </p:sp>
      <p:pic>
        <p:nvPicPr>
          <p:cNvPr id="42" name="women need to be.tiff"/>
          <p:cNvPicPr/>
          <p:nvPr/>
        </p:nvPicPr>
        <p:blipFill>
          <a:blip r:embed="rId4">
            <a:extLst/>
          </a:blip>
          <a:stretch>
            <a:fillRect/>
          </a:stretch>
        </p:blipFill>
        <p:spPr>
          <a:xfrm>
            <a:off x="6544860" y="2666007"/>
            <a:ext cx="5370992" cy="6286501"/>
          </a:xfrm>
          <a:prstGeom prst="rect">
            <a:avLst/>
          </a:prstGeom>
          <a:ln w="12700">
            <a:miter lim="400000"/>
          </a:ln>
        </p:spPr>
      </p:pic>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 name="Shape 44"/>
          <p:cNvSpPr/>
          <p:nvPr>
            <p:ph type="title"/>
          </p:nvPr>
        </p:nvSpPr>
        <p:spPr>
          <a:prstGeom prst="rect">
            <a:avLst/>
          </a:prstGeom>
        </p:spPr>
        <p:txBody>
          <a:bodyPr/>
          <a:lstStyle/>
          <a:p>
            <a:pPr lvl="0">
              <a:defRPr sz="1800"/>
            </a:pPr>
            <a:r>
              <a:rPr sz="8000"/>
              <a:t>Why Feminism? </a:t>
            </a:r>
          </a:p>
        </p:txBody>
      </p:sp>
      <p:sp>
        <p:nvSpPr>
          <p:cNvPr id="45" name="Shape 45"/>
          <p:cNvSpPr/>
          <p:nvPr>
            <p:ph type="body" idx="1"/>
          </p:nvPr>
        </p:nvSpPr>
        <p:spPr>
          <a:xfrm>
            <a:off x="952500" y="2603500"/>
            <a:ext cx="3611826" cy="6286500"/>
          </a:xfrm>
          <a:prstGeom prst="rect">
            <a:avLst/>
          </a:prstGeom>
        </p:spPr>
        <p:txBody>
          <a:bodyPr/>
          <a:lstStyle/>
          <a:p>
            <a:pPr lvl="0" marL="294894" indent="-294894" defTabSz="502412">
              <a:spcBef>
                <a:spcPts val="2700"/>
              </a:spcBef>
              <a:defRPr sz="1800"/>
            </a:pPr>
            <a:r>
              <a:rPr sz="2408"/>
              <a:t>Renewed interest and dialogue on new media </a:t>
            </a:r>
            <a:endParaRPr sz="2408"/>
          </a:p>
          <a:p>
            <a:pPr lvl="0" marL="294894" indent="-294894" defTabSz="502412">
              <a:spcBef>
                <a:spcPts val="2700"/>
              </a:spcBef>
              <a:defRPr sz="1800"/>
            </a:pPr>
            <a:r>
              <a:rPr sz="2408"/>
              <a:t>Attention in traditional media, celebrities taking visible stances - 2014 as a bumper year for pop feminism, contraceptives, legal abortion, etc. </a:t>
            </a:r>
            <a:endParaRPr sz="2408"/>
          </a:p>
          <a:p>
            <a:pPr lvl="0" marL="294894" indent="-294894" defTabSz="502412">
              <a:spcBef>
                <a:spcPts val="2700"/>
              </a:spcBef>
              <a:defRPr sz="1800"/>
            </a:pPr>
            <a:r>
              <a:rPr sz="2408"/>
              <a:t>Potential backlash </a:t>
            </a:r>
            <a:endParaRPr sz="2408"/>
          </a:p>
          <a:p>
            <a:pPr lvl="0" marL="294894" indent="-294894" defTabSz="502412">
              <a:spcBef>
                <a:spcPts val="2700"/>
              </a:spcBef>
              <a:defRPr sz="1800"/>
            </a:pPr>
            <a:r>
              <a:rPr sz="2408"/>
              <a:t>Hunger Games and Frozen to 50 Shades of Grey and Meninism </a:t>
            </a:r>
          </a:p>
        </p:txBody>
      </p:sp>
      <p:pic>
        <p:nvPicPr>
          <p:cNvPr id="46" name="taylor-swift-lena-dunham-feminist-600x450.jpg"/>
          <p:cNvPicPr/>
          <p:nvPr/>
        </p:nvPicPr>
        <p:blipFill>
          <a:blip r:embed="rId2">
            <a:extLst/>
          </a:blip>
          <a:stretch>
            <a:fillRect/>
          </a:stretch>
        </p:blipFill>
        <p:spPr>
          <a:xfrm>
            <a:off x="5067462" y="2889250"/>
            <a:ext cx="7620001" cy="5715000"/>
          </a:xfrm>
          <a:prstGeom prst="rect">
            <a:avLst/>
          </a:prstGeom>
          <a:ln w="12700">
            <a:miter lim="400000"/>
          </a:ln>
        </p:spPr>
      </p:pic>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 name="Shape 48"/>
          <p:cNvSpPr/>
          <p:nvPr>
            <p:ph type="body" idx="1"/>
          </p:nvPr>
        </p:nvSpPr>
        <p:spPr>
          <a:xfrm>
            <a:off x="1270000" y="7763316"/>
            <a:ext cx="10464800" cy="1130301"/>
          </a:xfrm>
          <a:prstGeom prst="rect">
            <a:avLst/>
          </a:prstGeom>
        </p:spPr>
        <p:txBody>
          <a:bodyPr/>
          <a:lstStyle/>
          <a:p>
            <a:pPr lvl="0">
              <a:defRPr sz="1800"/>
            </a:pPr>
            <a:r>
              <a:rPr sz="3200"/>
              <a:t>Current Feminism: A Refresher </a:t>
            </a:r>
          </a:p>
        </p:txBody>
      </p:sp>
      <p:pic>
        <p:nvPicPr>
          <p:cNvPr id="49" name="pasted-image.jpg"/>
          <p:cNvPicPr/>
          <p:nvPr/>
        </p:nvPicPr>
        <p:blipFill>
          <a:blip r:embed="rId2">
            <a:extLst/>
          </a:blip>
          <a:stretch>
            <a:fillRect/>
          </a:stretch>
        </p:blipFill>
        <p:spPr>
          <a:xfrm>
            <a:off x="366104" y="1080688"/>
            <a:ext cx="12272592" cy="6136297"/>
          </a:xfrm>
          <a:prstGeom prst="rect">
            <a:avLst/>
          </a:prstGeom>
          <a:ln w="12700">
            <a:miter lim="400000"/>
          </a:ln>
        </p:spPr>
      </p:pic>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1" name="pasted-image.png"/>
          <p:cNvPicPr/>
          <p:nvPr/>
        </p:nvPicPr>
        <p:blipFill>
          <a:blip r:embed="rId2">
            <a:extLst/>
          </a:blip>
          <a:srcRect l="0" t="0" r="0" b="0"/>
          <a:stretch>
            <a:fillRect/>
          </a:stretch>
        </p:blipFill>
        <p:spPr>
          <a:xfrm>
            <a:off x="952500" y="3574235"/>
            <a:ext cx="5334000" cy="4608577"/>
          </a:xfrm>
          <a:prstGeom prst="rect">
            <a:avLst/>
          </a:prstGeom>
          <a:ln w="12700">
            <a:miter lim="400000"/>
          </a:ln>
        </p:spPr>
      </p:pic>
      <p:sp>
        <p:nvSpPr>
          <p:cNvPr id="52" name="Shape 52"/>
          <p:cNvSpPr/>
          <p:nvPr>
            <p:ph type="title"/>
          </p:nvPr>
        </p:nvSpPr>
        <p:spPr>
          <a:prstGeom prst="rect">
            <a:avLst/>
          </a:prstGeom>
        </p:spPr>
        <p:txBody>
          <a:bodyPr/>
          <a:lstStyle/>
          <a:p>
            <a:pPr lvl="0" defTabSz="490727">
              <a:defRPr sz="1800"/>
            </a:pPr>
            <a:r>
              <a:rPr sz="6719"/>
              <a:t>Feminism :</a:t>
            </a:r>
            <a:endParaRPr sz="6719"/>
          </a:p>
          <a:p>
            <a:pPr lvl="0" defTabSz="490727">
              <a:defRPr sz="1800"/>
            </a:pPr>
            <a:r>
              <a:rPr sz="6719"/>
              <a:t> A Very Short History </a:t>
            </a:r>
          </a:p>
        </p:txBody>
      </p:sp>
      <p:sp>
        <p:nvSpPr>
          <p:cNvPr id="53" name="Shape 53"/>
          <p:cNvSpPr/>
          <p:nvPr>
            <p:ph type="body" idx="1"/>
          </p:nvPr>
        </p:nvSpPr>
        <p:spPr>
          <a:xfrm>
            <a:off x="6718300" y="2735273"/>
            <a:ext cx="5334000" cy="6286501"/>
          </a:xfrm>
          <a:prstGeom prst="rect">
            <a:avLst/>
          </a:prstGeom>
        </p:spPr>
        <p:txBody>
          <a:bodyPr/>
          <a:lstStyle/>
          <a:p>
            <a:pPr lvl="0" marL="339470" indent="-339470" defTabSz="578358">
              <a:spcBef>
                <a:spcPts val="3100"/>
              </a:spcBef>
              <a:defRPr sz="1800"/>
            </a:pPr>
            <a:r>
              <a:rPr sz="2772"/>
              <a:t>First Wave: Women’s suffrage and basic political inequalities. </a:t>
            </a:r>
            <a:endParaRPr sz="2772"/>
          </a:p>
          <a:p>
            <a:pPr lvl="0" marL="339470" indent="-339470" defTabSz="578358">
              <a:spcBef>
                <a:spcPts val="3100"/>
              </a:spcBef>
              <a:defRPr sz="1800"/>
            </a:pPr>
            <a:r>
              <a:rPr sz="2772"/>
              <a:t>Second Wave: Mid-60s onward, social and cultural inequalities beyond basic political inequalities.</a:t>
            </a:r>
            <a:endParaRPr sz="2772"/>
          </a:p>
          <a:p>
            <a:pPr lvl="0" marL="339470" indent="-339470" defTabSz="578358">
              <a:spcBef>
                <a:spcPts val="3100"/>
              </a:spcBef>
              <a:defRPr sz="1800"/>
            </a:pPr>
            <a:r>
              <a:rPr sz="2772"/>
              <a:t>Third Wave: 90s and ongoing, focus on queer/trans/PoC and other diversity voices. Intersectionality, gender discrimination, and the normalization of BMO. </a:t>
            </a:r>
          </a:p>
        </p:txBody>
      </p:sp>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5" name="everything.tiff"/>
          <p:cNvPicPr/>
          <p:nvPr/>
        </p:nvPicPr>
        <p:blipFill>
          <a:blip r:embed="rId2">
            <a:extLst/>
          </a:blip>
          <a:srcRect l="0" t="0" r="0" b="0"/>
          <a:stretch>
            <a:fillRect/>
          </a:stretch>
        </p:blipFill>
        <p:spPr>
          <a:xfrm>
            <a:off x="225577" y="258893"/>
            <a:ext cx="6114367" cy="4152762"/>
          </a:xfrm>
          <a:prstGeom prst="rect">
            <a:avLst/>
          </a:prstGeom>
          <a:ln w="12700">
            <a:miter lim="400000"/>
          </a:ln>
        </p:spPr>
      </p:pic>
      <p:pic>
        <p:nvPicPr>
          <p:cNvPr id="56" name="pasted-image.png"/>
          <p:cNvPicPr/>
          <p:nvPr/>
        </p:nvPicPr>
        <p:blipFill>
          <a:blip r:embed="rId3">
            <a:extLst/>
          </a:blip>
          <a:stretch>
            <a:fillRect/>
          </a:stretch>
        </p:blipFill>
        <p:spPr>
          <a:xfrm>
            <a:off x="7015300" y="321199"/>
            <a:ext cx="5594933" cy="4028352"/>
          </a:xfrm>
          <a:prstGeom prst="rect">
            <a:avLst/>
          </a:prstGeom>
          <a:ln w="12700">
            <a:miter lim="400000"/>
          </a:ln>
        </p:spPr>
      </p:pic>
      <p:sp>
        <p:nvSpPr>
          <p:cNvPr id="57" name="Shape 57"/>
          <p:cNvSpPr/>
          <p:nvPr/>
        </p:nvSpPr>
        <p:spPr>
          <a:xfrm>
            <a:off x="418462" y="6001715"/>
            <a:ext cx="12582246" cy="2032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200"/>
            </a:lvl1pPr>
          </a:lstStyle>
          <a:p>
            <a:pPr lvl="0">
              <a:defRPr sz="1800"/>
            </a:pPr>
            <a:r>
              <a:rPr sz="3200"/>
              <a:t>Feminism is having a fascinating moment and is noteworthily well documented via social media in a way that captures, more precisely and more accurately than before, the public opinion as it evolves on modern feminism.</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9" name="Shape 59"/>
          <p:cNvSpPr/>
          <p:nvPr>
            <p:ph type="title"/>
          </p:nvPr>
        </p:nvSpPr>
        <p:spPr>
          <a:prstGeom prst="rect">
            <a:avLst/>
          </a:prstGeom>
        </p:spPr>
        <p:txBody>
          <a:bodyPr/>
          <a:lstStyle/>
          <a:p>
            <a:pPr lvl="0">
              <a:defRPr sz="1800"/>
            </a:pPr>
            <a:r>
              <a:rPr sz="8000"/>
              <a:t>Method</a:t>
            </a:r>
          </a:p>
        </p:txBody>
      </p:sp>
      <p:sp>
        <p:nvSpPr>
          <p:cNvPr id="60" name="Shape 60"/>
          <p:cNvSpPr/>
          <p:nvPr>
            <p:ph type="body" idx="1"/>
          </p:nvPr>
        </p:nvSpPr>
        <p:spPr>
          <a:prstGeom prst="rect">
            <a:avLst/>
          </a:prstGeom>
        </p:spPr>
        <p:txBody>
          <a:bodyPr/>
          <a:lstStyle/>
          <a:p>
            <a:pPr lvl="0" marL="391159" indent="-391159" defTabSz="514095">
              <a:spcBef>
                <a:spcPts val="3600"/>
              </a:spcBef>
              <a:defRPr sz="1800"/>
            </a:pPr>
            <a:r>
              <a:rPr sz="3168"/>
              <a:t>Participants: The people with public twitter feeds who tweeted, during the 7 random times of day I ran the code, with the word “feminist” or “feminism”.</a:t>
            </a:r>
            <a:endParaRPr sz="3168"/>
          </a:p>
          <a:p>
            <a:pPr lvl="0" marL="391159" indent="-391159" defTabSz="514095">
              <a:spcBef>
                <a:spcPts val="3600"/>
              </a:spcBef>
              <a:defRPr sz="1800"/>
            </a:pPr>
            <a:r>
              <a:rPr sz="3168"/>
              <a:t>Materials: The twitter API (accessed via Python and Tweepy) returns JSONs containing data about the tweet as well as the text of the tweet, which were then stored by MongoDB as BSONs.  </a:t>
            </a:r>
            <a:endParaRPr sz="3168"/>
          </a:p>
          <a:p>
            <a:pPr lvl="0" marL="391159" indent="-391159" defTabSz="514095">
              <a:spcBef>
                <a:spcPts val="3600"/>
              </a:spcBef>
              <a:defRPr sz="1800"/>
            </a:pPr>
            <a:r>
              <a:rPr sz="3168"/>
              <a:t>An example datum: { "_id" : ObjectId(“54c6f420700d5a918cc47e0c"), "lang" : "en", "text" : "Why do people use the word feminist like it's a bad thing that irritates me so much", "fem" : 0 }</a:t>
            </a:r>
          </a:p>
        </p:txBody>
      </p:sp>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 name="Shape 62"/>
          <p:cNvSpPr/>
          <p:nvPr>
            <p:ph type="title"/>
          </p:nvPr>
        </p:nvSpPr>
        <p:spPr>
          <a:prstGeom prst="rect">
            <a:avLst/>
          </a:prstGeom>
        </p:spPr>
        <p:txBody>
          <a:bodyPr/>
          <a:lstStyle>
            <a:lvl1pPr defTabSz="531622">
              <a:defRPr sz="7280"/>
            </a:lvl1pPr>
          </a:lstStyle>
          <a:p>
            <a:pPr lvl="0">
              <a:defRPr sz="1800"/>
            </a:pPr>
            <a:r>
              <a:rPr sz="7280"/>
              <a:t>Method- Cont. : Procedure</a:t>
            </a:r>
          </a:p>
        </p:txBody>
      </p:sp>
      <p:sp>
        <p:nvSpPr>
          <p:cNvPr id="63" name="Shape 63"/>
          <p:cNvSpPr/>
          <p:nvPr>
            <p:ph type="body" idx="1"/>
          </p:nvPr>
        </p:nvSpPr>
        <p:spPr>
          <a:prstGeom prst="rect">
            <a:avLst/>
          </a:prstGeom>
        </p:spPr>
        <p:txBody>
          <a:bodyPr/>
          <a:lstStyle/>
          <a:p>
            <a:pPr lvl="0" marL="311150" indent="-311150" defTabSz="408940">
              <a:spcBef>
                <a:spcPts val="2900"/>
              </a:spcBef>
              <a:defRPr sz="1800"/>
            </a:pPr>
            <a:r>
              <a:rPr sz="2520"/>
              <a:t>Tweets captured by API at various times, to account for time of day bias in location. Only tweets in English. </a:t>
            </a:r>
            <a:endParaRPr sz="2520"/>
          </a:p>
          <a:p>
            <a:pPr lvl="0" marL="311150" indent="-311150" defTabSz="408940">
              <a:spcBef>
                <a:spcPts val="2900"/>
              </a:spcBef>
              <a:defRPr sz="1800"/>
            </a:pPr>
            <a:r>
              <a:rPr sz="2520"/>
              <a:t>Sub-section of random tweets hand-coded for valence:</a:t>
            </a:r>
            <a:endParaRPr sz="2520"/>
          </a:p>
          <a:p>
            <a:pPr lvl="1" marL="622300" indent="-311150" defTabSz="408940">
              <a:spcBef>
                <a:spcPts val="2900"/>
              </a:spcBef>
              <a:defRPr sz="1800"/>
            </a:pPr>
            <a:r>
              <a:rPr sz="2520"/>
              <a:t>0 : positive or neutral opinions on feminism </a:t>
            </a:r>
            <a:endParaRPr sz="2520"/>
          </a:p>
          <a:p>
            <a:pPr lvl="1" marL="622300" indent="-311150" defTabSz="408940">
              <a:spcBef>
                <a:spcPts val="2900"/>
              </a:spcBef>
              <a:defRPr sz="1800"/>
            </a:pPr>
            <a:r>
              <a:rPr sz="2520"/>
              <a:t>1: negative opinions of feminism or hate speech </a:t>
            </a:r>
            <a:endParaRPr sz="2520"/>
          </a:p>
          <a:p>
            <a:pPr lvl="0" marL="311150" indent="-311150" defTabSz="408940">
              <a:spcBef>
                <a:spcPts val="2900"/>
              </a:spcBef>
              <a:defRPr sz="1800"/>
            </a:pPr>
            <a:r>
              <a:rPr sz="2520"/>
              <a:t>Coded tweets used to train various machine learning model, and then test them. Models then extrapolated onto the much larger corpus of tweets to measure them for perceived valence on feminism. </a:t>
            </a:r>
            <a:endParaRPr sz="2520"/>
          </a:p>
          <a:p>
            <a:pPr lvl="0" marL="311150" indent="-311150" defTabSz="408940">
              <a:spcBef>
                <a:spcPts val="2900"/>
              </a:spcBef>
              <a:defRPr sz="1800"/>
            </a:pPr>
            <a:r>
              <a:rPr sz="2520"/>
              <a:t>Pros: Some context and humor controlled for by human coding</a:t>
            </a:r>
            <a:endParaRPr sz="2520"/>
          </a:p>
          <a:p>
            <a:pPr lvl="0" marL="311150" indent="-311150" defTabSz="408940">
              <a:spcBef>
                <a:spcPts val="2900"/>
              </a:spcBef>
              <a:defRPr sz="1800"/>
            </a:pPr>
            <a:r>
              <a:rPr sz="2520"/>
              <a:t>Cons: Time consuming, low context, uncaught irony</a:t>
            </a:r>
          </a:p>
        </p:txBody>
      </p:sp>
    </p:spTree>
  </p:cSld>
  <p:clrMapOvr>
    <a:masterClrMapping/>
  </p:clrMapOvr>
  <p:transitio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